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Fira Sans Black"/>
      <p:bold r:id="rId20"/>
      <p:boldItalic r:id="rId21"/>
    </p:embeddedFont>
    <p:embeddedFont>
      <p:font typeface="Raleway"/>
      <p:regular r:id="rId22"/>
      <p:bold r:id="rId23"/>
      <p:italic r:id="rId24"/>
      <p:boldItalic r:id="rId25"/>
    </p:embeddedFont>
    <p:embeddedFont>
      <p:font typeface="Raleway ExtraBold"/>
      <p:bold r:id="rId26"/>
      <p:boldItalic r:id="rId27"/>
    </p:embeddedFont>
    <p:embeddedFont>
      <p:font typeface="Raleway Light"/>
      <p:regular r:id="rId28"/>
      <p:bold r:id="rId29"/>
      <p:italic r:id="rId30"/>
      <p:boldItalic r:id="rId31"/>
    </p:embeddedFont>
    <p:embeddedFont>
      <p:font typeface="Fira Sans Medium"/>
      <p:regular r:id="rId32"/>
      <p:bold r:id="rId33"/>
      <p:italic r:id="rId34"/>
      <p:boldItalic r:id="rId35"/>
    </p:embeddedFont>
    <p:embeddedFont>
      <p:font typeface="Fira Sans ExtraBold"/>
      <p:bold r:id="rId36"/>
      <p:boldItalic r:id="rId37"/>
    </p:embeddedFont>
    <p:embeddedFont>
      <p:font typeface="Fira Sans"/>
      <p:regular r:id="rId38"/>
      <p:bold r:id="rId39"/>
      <p:italic r:id="rId40"/>
      <p:boldItalic r:id="rId41"/>
    </p:embeddedFont>
    <p:embeddedFont>
      <p:font typeface="Fira Sans Light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877EEC-B3A0-4229-9CA9-840DE34814BC}">
  <a:tblStyle styleId="{1C877EEC-B3A0-4229-9CA9-840DE34814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-italic.fntdata"/><Relationship Id="rId20" Type="http://schemas.openxmlformats.org/officeDocument/2006/relationships/font" Target="fonts/FiraSansBlack-bold.fntdata"/><Relationship Id="rId42" Type="http://schemas.openxmlformats.org/officeDocument/2006/relationships/font" Target="fonts/FiraSansLight-regular.fntdata"/><Relationship Id="rId41" Type="http://schemas.openxmlformats.org/officeDocument/2006/relationships/font" Target="fonts/FiraSans-boldItalic.fntdata"/><Relationship Id="rId22" Type="http://schemas.openxmlformats.org/officeDocument/2006/relationships/font" Target="fonts/Raleway-regular.fntdata"/><Relationship Id="rId44" Type="http://schemas.openxmlformats.org/officeDocument/2006/relationships/font" Target="fonts/FiraSansLight-italic.fntdata"/><Relationship Id="rId21" Type="http://schemas.openxmlformats.org/officeDocument/2006/relationships/font" Target="fonts/FiraSansBlack-boldItalic.fntdata"/><Relationship Id="rId43" Type="http://schemas.openxmlformats.org/officeDocument/2006/relationships/font" Target="fonts/FiraSansLight-bold.fntdata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45" Type="http://schemas.openxmlformats.org/officeDocument/2006/relationships/font" Target="fonts/FiraSansLigh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ExtraBold-bold.fntdata"/><Relationship Id="rId25" Type="http://schemas.openxmlformats.org/officeDocument/2006/relationships/font" Target="fonts/Raleway-boldItalic.fntdata"/><Relationship Id="rId28" Type="http://schemas.openxmlformats.org/officeDocument/2006/relationships/font" Target="fonts/RalewayLight-regular.fntdata"/><Relationship Id="rId27" Type="http://schemas.openxmlformats.org/officeDocument/2006/relationships/font" Target="fonts/RalewayExtra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Light-boldItalic.fntdata"/><Relationship Id="rId30" Type="http://schemas.openxmlformats.org/officeDocument/2006/relationships/font" Target="fonts/RalewayLight-italic.fntdata"/><Relationship Id="rId11" Type="http://schemas.openxmlformats.org/officeDocument/2006/relationships/slide" Target="slides/slide6.xml"/><Relationship Id="rId33" Type="http://schemas.openxmlformats.org/officeDocument/2006/relationships/font" Target="fonts/FiraSansMedium-bold.fntdata"/><Relationship Id="rId10" Type="http://schemas.openxmlformats.org/officeDocument/2006/relationships/slide" Target="slides/slide5.xml"/><Relationship Id="rId32" Type="http://schemas.openxmlformats.org/officeDocument/2006/relationships/font" Target="fonts/FiraSansMedium-regular.fntdata"/><Relationship Id="rId13" Type="http://schemas.openxmlformats.org/officeDocument/2006/relationships/slide" Target="slides/slide8.xml"/><Relationship Id="rId35" Type="http://schemas.openxmlformats.org/officeDocument/2006/relationships/font" Target="fonts/FiraSansMedium-boldItalic.fntdata"/><Relationship Id="rId12" Type="http://schemas.openxmlformats.org/officeDocument/2006/relationships/slide" Target="slides/slide7.xml"/><Relationship Id="rId34" Type="http://schemas.openxmlformats.org/officeDocument/2006/relationships/font" Target="fonts/FiraSansMedium-italic.fntdata"/><Relationship Id="rId15" Type="http://schemas.openxmlformats.org/officeDocument/2006/relationships/slide" Target="slides/slide10.xml"/><Relationship Id="rId37" Type="http://schemas.openxmlformats.org/officeDocument/2006/relationships/font" Target="fonts/FiraSansExtraBold-boldItalic.fntdata"/><Relationship Id="rId14" Type="http://schemas.openxmlformats.org/officeDocument/2006/relationships/slide" Target="slides/slide9.xml"/><Relationship Id="rId36" Type="http://schemas.openxmlformats.org/officeDocument/2006/relationships/font" Target="fonts/FiraSansExtraBold-bold.fntdata"/><Relationship Id="rId17" Type="http://schemas.openxmlformats.org/officeDocument/2006/relationships/slide" Target="slides/slide12.xml"/><Relationship Id="rId39" Type="http://schemas.openxmlformats.org/officeDocument/2006/relationships/font" Target="fonts/FiraSans-bold.fntdata"/><Relationship Id="rId16" Type="http://schemas.openxmlformats.org/officeDocument/2006/relationships/slide" Target="slides/slide11.xml"/><Relationship Id="rId38" Type="http://schemas.openxmlformats.org/officeDocument/2006/relationships/font" Target="fonts/FiraSans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540720aae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540720aa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1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ed">
  <p:cSld name="BLANK_1">
    <p:bg>
      <p:bgPr>
        <a:solidFill>
          <a:schemeClr val="accen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2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757200" y="2161800"/>
            <a:ext cx="56298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sz="1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B600"/>
                </a:solidFill>
              </a:defRPr>
            </a:lvl1pPr>
            <a:lvl2pPr lvl="1">
              <a:buNone/>
              <a:defRPr>
                <a:solidFill>
                  <a:srgbClr val="FFB600"/>
                </a:solidFill>
              </a:defRPr>
            </a:lvl2pPr>
            <a:lvl3pPr lvl="2">
              <a:buNone/>
              <a:defRPr>
                <a:solidFill>
                  <a:srgbClr val="FFB600"/>
                </a:solidFill>
              </a:defRPr>
            </a:lvl3pPr>
            <a:lvl4pPr lvl="3">
              <a:buNone/>
              <a:defRPr>
                <a:solidFill>
                  <a:srgbClr val="FFB600"/>
                </a:solidFill>
              </a:defRPr>
            </a:lvl4pPr>
            <a:lvl5pPr lvl="4">
              <a:buNone/>
              <a:defRPr>
                <a:solidFill>
                  <a:srgbClr val="FFB600"/>
                </a:solidFill>
              </a:defRPr>
            </a:lvl5pPr>
            <a:lvl6pPr lvl="5">
              <a:buNone/>
              <a:defRPr>
                <a:solidFill>
                  <a:srgbClr val="FFB600"/>
                </a:solidFill>
              </a:defRPr>
            </a:lvl6pPr>
            <a:lvl7pPr lvl="6">
              <a:buNone/>
              <a:defRPr>
                <a:solidFill>
                  <a:srgbClr val="FFB600"/>
                </a:solidFill>
              </a:defRPr>
            </a:lvl7pPr>
            <a:lvl8pPr lvl="7">
              <a:buNone/>
              <a:defRPr>
                <a:solidFill>
                  <a:srgbClr val="FFB600"/>
                </a:solidFill>
              </a:defRPr>
            </a:lvl8pPr>
            <a:lvl9pPr lvl="8">
              <a:buNone/>
              <a:defRPr>
                <a:solidFill>
                  <a:srgbClr val="FFB6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922000" y="1887378"/>
            <a:ext cx="35433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678687" y="1887378"/>
            <a:ext cx="35433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922000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373778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7" name="Google Shape;37;p7"/>
          <p:cNvSpPr txBox="1"/>
          <p:nvPr>
            <p:ph idx="3" type="body"/>
          </p:nvPr>
        </p:nvSpPr>
        <p:spPr>
          <a:xfrm>
            <a:off x="5825557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Compact">
  <p:cSld name="TITLE_ONLY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9"/>
          <p:cNvSpPr txBox="1"/>
          <p:nvPr>
            <p:ph type="title"/>
          </p:nvPr>
        </p:nvSpPr>
        <p:spPr>
          <a:xfrm>
            <a:off x="922000" y="815575"/>
            <a:ext cx="7287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457200" y="42539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Light"/>
              <a:buChar char="●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Light"/>
              <a:buChar char="○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Light"/>
              <a:buChar char="■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●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○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■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●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○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■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1E6C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AA4C"/>
                </a:solidFill>
                <a:latin typeface="Fira Sans"/>
                <a:ea typeface="Fira Sans"/>
                <a:cs typeface="Fira Sans"/>
                <a:sym typeface="Fira Sans"/>
              </a:rPr>
              <a:t>computer science</a:t>
            </a:r>
            <a:endParaRPr b="1">
              <a:solidFill>
                <a:srgbClr val="FFAA4C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Fira Sans"/>
                <a:ea typeface="Fira Sans"/>
                <a:cs typeface="Fira Sans"/>
                <a:sym typeface="Fira Sans"/>
              </a:rPr>
              <a:t>Fundamentals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3300" y="377350"/>
            <a:ext cx="839974" cy="839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617200" y="1425175"/>
            <a:ext cx="27117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More </a:t>
            </a:r>
            <a:r>
              <a:rPr lang="en" sz="3600">
                <a:solidFill>
                  <a:schemeClr val="accent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Topics </a:t>
            </a: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 explain computer science</a:t>
            </a:r>
            <a:endParaRPr sz="3600"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41" name="Google Shape;141;p2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2" name="Google Shape;142;p22"/>
          <p:cNvGrpSpPr/>
          <p:nvPr/>
        </p:nvGrpSpPr>
        <p:grpSpPr>
          <a:xfrm>
            <a:off x="3703042" y="600903"/>
            <a:ext cx="4036590" cy="3941676"/>
            <a:chOff x="2256567" y="677103"/>
            <a:chExt cx="4036590" cy="3941676"/>
          </a:xfrm>
        </p:grpSpPr>
        <p:sp>
          <p:nvSpPr>
            <p:cNvPr id="143" name="Google Shape;143;p22"/>
            <p:cNvSpPr/>
            <p:nvPr/>
          </p:nvSpPr>
          <p:spPr>
            <a:xfrm rot="-6597333">
              <a:off x="4296826" y="3950027"/>
              <a:ext cx="586303" cy="586303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44" name="Google Shape;144;p22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45" name="Google Shape;145;p22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46" name="Google Shape;146;p22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47" name="Google Shape;147;p22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48" name="Google Shape;148;p22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</p:grpSp>
      <p:grpSp>
        <p:nvGrpSpPr>
          <p:cNvPr id="149" name="Google Shape;149;p22"/>
          <p:cNvGrpSpPr/>
          <p:nvPr/>
        </p:nvGrpSpPr>
        <p:grpSpPr>
          <a:xfrm>
            <a:off x="5893669" y="1739566"/>
            <a:ext cx="2440200" cy="2440200"/>
            <a:chOff x="4447194" y="1815766"/>
            <a:chExt cx="2440200" cy="2440200"/>
          </a:xfrm>
        </p:grpSpPr>
        <p:sp>
          <p:nvSpPr>
            <p:cNvPr id="150" name="Google Shape;150;p22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51" name="Google Shape;151;p22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Videos</a:t>
              </a:r>
              <a:endParaRPr sz="1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52" name="Google Shape;152;p22"/>
          <p:cNvGrpSpPr/>
          <p:nvPr/>
        </p:nvGrpSpPr>
        <p:grpSpPr>
          <a:xfrm>
            <a:off x="5013412" y="1297853"/>
            <a:ext cx="1423800" cy="1423800"/>
            <a:chOff x="3490737" y="1374053"/>
            <a:chExt cx="1423800" cy="1423800"/>
          </a:xfrm>
        </p:grpSpPr>
        <p:sp>
          <p:nvSpPr>
            <p:cNvPr id="153" name="Google Shape;153;p22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54" name="Google Shape;154;p22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Colors</a:t>
              </a:r>
              <a:endParaRPr sz="1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55" name="Google Shape;155;p22"/>
          <p:cNvGrpSpPr/>
          <p:nvPr/>
        </p:nvGrpSpPr>
        <p:grpSpPr>
          <a:xfrm>
            <a:off x="4504503" y="2931964"/>
            <a:ext cx="1498800" cy="1498800"/>
            <a:chOff x="644203" y="3718814"/>
            <a:chExt cx="1498800" cy="1498800"/>
          </a:xfrm>
        </p:grpSpPr>
        <p:sp>
          <p:nvSpPr>
            <p:cNvPr id="156" name="Google Shape;156;p22"/>
            <p:cNvSpPr/>
            <p:nvPr/>
          </p:nvSpPr>
          <p:spPr>
            <a:xfrm>
              <a:off x="644203" y="3718814"/>
              <a:ext cx="1498800" cy="14988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57" name="Google Shape;157;p22"/>
            <p:cNvSpPr txBox="1"/>
            <p:nvPr/>
          </p:nvSpPr>
          <p:spPr>
            <a:xfrm>
              <a:off x="856976" y="3995875"/>
              <a:ext cx="10734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Encryption</a:t>
              </a:r>
              <a:endParaRPr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58" name="Google Shape;158;p22"/>
          <p:cNvGrpSpPr/>
          <p:nvPr/>
        </p:nvGrpSpPr>
        <p:grpSpPr>
          <a:xfrm>
            <a:off x="7334059" y="1114293"/>
            <a:ext cx="1030262" cy="1030262"/>
            <a:chOff x="3490737" y="1374053"/>
            <a:chExt cx="1423800" cy="1423800"/>
          </a:xfrm>
        </p:grpSpPr>
        <p:sp>
          <p:nvSpPr>
            <p:cNvPr id="159" name="Google Shape;159;p22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60" name="Google Shape;160;p22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AscII</a:t>
              </a:r>
              <a:endParaRPr sz="1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61" name="Google Shape;161;p22"/>
          <p:cNvGrpSpPr/>
          <p:nvPr/>
        </p:nvGrpSpPr>
        <p:grpSpPr>
          <a:xfrm>
            <a:off x="8152038" y="369832"/>
            <a:ext cx="602425" cy="641836"/>
            <a:chOff x="5970800" y="1619250"/>
            <a:chExt cx="428650" cy="456725"/>
          </a:xfrm>
        </p:grpSpPr>
        <p:sp>
          <p:nvSpPr>
            <p:cNvPr id="162" name="Google Shape;162;p22"/>
            <p:cNvSpPr/>
            <p:nvPr/>
          </p:nvSpPr>
          <p:spPr>
            <a:xfrm>
              <a:off x="5970800" y="1674200"/>
              <a:ext cx="377975" cy="377950"/>
            </a:xfrm>
            <a:custGeom>
              <a:rect b="b" l="l" r="r" t="t"/>
              <a:pathLst>
                <a:path extrusionOk="0" h="15118" w="15119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6068500" y="1771875"/>
              <a:ext cx="182575" cy="182600"/>
            </a:xfrm>
            <a:custGeom>
              <a:rect b="b" l="l" r="r" t="t"/>
              <a:pathLst>
                <a:path extrusionOk="0" h="7304" w="7303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5981175" y="2005125"/>
              <a:ext cx="75125" cy="70850"/>
            </a:xfrm>
            <a:custGeom>
              <a:rect b="b" l="l" r="r" t="t"/>
              <a:pathLst>
                <a:path extrusionOk="0" h="2834" w="3005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6263875" y="2005125"/>
              <a:ext cx="74525" cy="70850"/>
            </a:xfrm>
            <a:custGeom>
              <a:rect b="b" l="l" r="r" t="t"/>
              <a:pathLst>
                <a:path extrusionOk="0" h="2834" w="2981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6147875" y="1619250"/>
              <a:ext cx="251575" cy="255850"/>
            </a:xfrm>
            <a:custGeom>
              <a:rect b="b" l="l" r="r" t="t"/>
              <a:pathLst>
                <a:path extrusionOk="0" h="10234" w="10063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>
            <p:ph type="title"/>
          </p:nvPr>
        </p:nvSpPr>
        <p:spPr>
          <a:xfrm>
            <a:off x="617200" y="586975"/>
            <a:ext cx="47358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What is </a:t>
            </a:r>
            <a:r>
              <a:rPr lang="en" sz="3600">
                <a:solidFill>
                  <a:schemeClr val="accent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Encryption</a:t>
            </a:r>
            <a:endParaRPr sz="3600"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72" name="Google Shape;172;p2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3" name="Google Shape;173;p23"/>
          <p:cNvGrpSpPr/>
          <p:nvPr/>
        </p:nvGrpSpPr>
        <p:grpSpPr>
          <a:xfrm>
            <a:off x="8089119" y="319162"/>
            <a:ext cx="728350" cy="743348"/>
            <a:chOff x="3955900" y="2984500"/>
            <a:chExt cx="414000" cy="422525"/>
          </a:xfrm>
        </p:grpSpPr>
        <p:sp>
          <p:nvSpPr>
            <p:cNvPr id="174" name="Google Shape;174;p23"/>
            <p:cNvSpPr/>
            <p:nvPr/>
          </p:nvSpPr>
          <p:spPr>
            <a:xfrm>
              <a:off x="3955900" y="2984500"/>
              <a:ext cx="315700" cy="315675"/>
            </a:xfrm>
            <a:custGeom>
              <a:rect b="b" l="l" r="r" t="t"/>
              <a:pathLst>
                <a:path extrusionOk="0" h="12627" w="12628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3992525" y="3021125"/>
              <a:ext cx="242425" cy="242425"/>
            </a:xfrm>
            <a:custGeom>
              <a:rect b="b" l="l" r="r" t="t"/>
              <a:pathLst>
                <a:path extrusionOk="0" h="9697" w="9697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4215400" y="3253150"/>
              <a:ext cx="154500" cy="153875"/>
            </a:xfrm>
            <a:custGeom>
              <a:rect b="b" l="l" r="r" t="t"/>
              <a:pathLst>
                <a:path extrusionOk="0" h="6155" w="618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23"/>
          <p:cNvSpPr txBox="1"/>
          <p:nvPr/>
        </p:nvSpPr>
        <p:spPr>
          <a:xfrm>
            <a:off x="768725" y="1327800"/>
            <a:ext cx="78357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</a:pPr>
            <a:r>
              <a:rPr lang="en" sz="1800">
                <a:latin typeface="Fira Sans"/>
                <a:ea typeface="Fira Sans"/>
                <a:cs typeface="Fira Sans"/>
                <a:sym typeface="Fira Sans"/>
              </a:rPr>
              <a:t>Encryption is the process of encoding messages or information in such a way that only authorized parties can read it</a:t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</a:pPr>
            <a:r>
              <a:rPr lang="en" sz="1800">
                <a:latin typeface="Fira Sans"/>
                <a:ea typeface="Fira Sans"/>
                <a:cs typeface="Fira Sans"/>
                <a:sym typeface="Fira Sans"/>
              </a:rPr>
              <a:t>A process that converts original information, also called plain text into a difficult-to-interpret form called ciphertext</a:t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</a:pPr>
            <a:r>
              <a:rPr lang="en" sz="1800">
                <a:latin typeface="Fira Sans"/>
                <a:ea typeface="Fira Sans"/>
                <a:cs typeface="Fira Sans"/>
                <a:sym typeface="Fira Sans"/>
              </a:rPr>
              <a:t>Encryption does not of itself prevent interception, but denies the message content to the interceptor</a:t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</a:pPr>
            <a:r>
              <a:rPr lang="en" sz="1800">
                <a:latin typeface="Fira Sans"/>
                <a:ea typeface="Fira Sans"/>
                <a:cs typeface="Fira Sans"/>
                <a:sym typeface="Fira Sans"/>
              </a:rPr>
              <a:t>Done by using an encryption algorithm, a formula used to turn plain text into ciphertext</a:t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>
            <p:ph idx="4294967295" type="title"/>
          </p:nvPr>
        </p:nvSpPr>
        <p:spPr>
          <a:xfrm>
            <a:off x="464800" y="4345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Types of </a:t>
            </a:r>
            <a:r>
              <a:rPr lang="en" sz="36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Encryption</a:t>
            </a:r>
            <a:endParaRPr sz="3600">
              <a:solidFill>
                <a:srgbClr val="FFAA4C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83" name="Google Shape;183;p2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4" name="Google Shape;184;p24"/>
          <p:cNvGrpSpPr/>
          <p:nvPr/>
        </p:nvGrpSpPr>
        <p:grpSpPr>
          <a:xfrm>
            <a:off x="8073445" y="369819"/>
            <a:ext cx="759617" cy="641865"/>
            <a:chOff x="3918650" y="293075"/>
            <a:chExt cx="488500" cy="412775"/>
          </a:xfrm>
        </p:grpSpPr>
        <p:sp>
          <p:nvSpPr>
            <p:cNvPr id="185" name="Google Shape;185;p24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24"/>
          <p:cNvSpPr txBox="1"/>
          <p:nvPr/>
        </p:nvSpPr>
        <p:spPr>
          <a:xfrm>
            <a:off x="684875" y="1202025"/>
            <a:ext cx="4263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Fira Sans"/>
              <a:buChar char="●"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Symmetric key Encryption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Fira Sans"/>
              <a:buChar char="●"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Asymmetric key Encryption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9" name="Google Shape;189;p24"/>
          <p:cNvSpPr txBox="1"/>
          <p:nvPr/>
        </p:nvSpPr>
        <p:spPr>
          <a:xfrm>
            <a:off x="922475" y="1867925"/>
            <a:ext cx="696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Symmetric </a:t>
            </a: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keys</a:t>
            </a:r>
            <a:endParaRPr sz="2000">
              <a:solidFill>
                <a:srgbClr val="FFAA4C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Medium"/>
              <a:buChar char="➔"/>
            </a:pPr>
            <a:r>
              <a:rPr lang="en" sz="2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Encryption and decryption use the same key </a:t>
            </a:r>
            <a:endParaRPr sz="2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998675" y="2798050"/>
            <a:ext cx="6960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Asymmetric keys</a:t>
            </a:r>
            <a:endParaRPr sz="2000">
              <a:solidFill>
                <a:srgbClr val="FFAA4C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Medium"/>
              <a:buChar char="➔"/>
            </a:pPr>
            <a:r>
              <a:rPr lang="en" sz="2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Encryption and decryption use different keys a </a:t>
            </a: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public</a:t>
            </a: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2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key and a </a:t>
            </a: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private </a:t>
            </a:r>
            <a:r>
              <a:rPr lang="en" sz="2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key</a:t>
            </a:r>
            <a:endParaRPr sz="2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25"/>
          <p:cNvSpPr txBox="1"/>
          <p:nvPr>
            <p:ph idx="4294967295" type="ctrTitle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Thanks</a:t>
            </a:r>
            <a:r>
              <a:rPr lang="en" sz="96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!</a:t>
            </a:r>
            <a:endParaRPr sz="9600">
              <a:solidFill>
                <a:srgbClr val="FFAA4C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97" name="Google Shape;197;p25"/>
          <p:cNvSpPr txBox="1"/>
          <p:nvPr>
            <p:ph idx="4294967295" type="subTitle"/>
          </p:nvPr>
        </p:nvSpPr>
        <p:spPr>
          <a:xfrm>
            <a:off x="685800" y="2860000"/>
            <a:ext cx="6593700" cy="19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latin typeface="Fira Sans"/>
                <a:ea typeface="Fira Sans"/>
                <a:cs typeface="Fira Sans"/>
                <a:sym typeface="Fira Sans"/>
              </a:rPr>
              <a:t>Any questions?</a:t>
            </a:r>
            <a:endParaRPr sz="36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Light"/>
                <a:ea typeface="Fira Sans Light"/>
                <a:cs typeface="Fira Sans Light"/>
                <a:sym typeface="Fira Sans Light"/>
              </a:rPr>
              <a:t>You can find me at Linkedin &amp; ziad.h.ramadona@gmail.com</a:t>
            </a:r>
            <a:endParaRPr sz="3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8" name="Google Shape;198;p25"/>
          <p:cNvSpPr/>
          <p:nvPr/>
        </p:nvSpPr>
        <p:spPr>
          <a:xfrm>
            <a:off x="8054234" y="327815"/>
            <a:ext cx="798007" cy="725835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AA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>
            <p:ph type="ctrTitle"/>
          </p:nvPr>
        </p:nvSpPr>
        <p:spPr>
          <a:xfrm>
            <a:off x="685800" y="467813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Bold"/>
                <a:ea typeface="Fira Sans ExtraBold"/>
                <a:cs typeface="Fira Sans ExtraBold"/>
                <a:sym typeface="Fira Sans ExtraBold"/>
              </a:rPr>
              <a:t>Resources</a:t>
            </a:r>
            <a:endParaRPr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204" name="Google Shape;204;p26"/>
          <p:cNvSpPr txBox="1"/>
          <p:nvPr/>
        </p:nvSpPr>
        <p:spPr>
          <a:xfrm>
            <a:off x="825600" y="1725700"/>
            <a:ext cx="56985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ChatGpt</a:t>
            </a:r>
            <a:endParaRPr sz="2900">
              <a:solidFill>
                <a:schemeClr val="lt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Slide share</a:t>
            </a:r>
            <a:endParaRPr sz="2900">
              <a:solidFill>
                <a:schemeClr val="lt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idx="4294967295" type="ctrTitle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AA4C"/>
                </a:solidFill>
                <a:latin typeface="Fira Sans"/>
                <a:ea typeface="Fira Sans"/>
                <a:cs typeface="Fira Sans"/>
                <a:sym typeface="Fira Sans"/>
              </a:rPr>
              <a:t>Hello!</a:t>
            </a:r>
            <a:endParaRPr b="1" sz="9600">
              <a:solidFill>
                <a:srgbClr val="FFAA4C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8" name="Google Shape;68;p14"/>
          <p:cNvSpPr txBox="1"/>
          <p:nvPr>
            <p:ph idx="4294967295" type="subTitle"/>
          </p:nvPr>
        </p:nvSpPr>
        <p:spPr>
          <a:xfrm>
            <a:off x="685800" y="2860000"/>
            <a:ext cx="6593700" cy="19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latin typeface="Fira Sans"/>
                <a:ea typeface="Fira Sans"/>
                <a:cs typeface="Fira Sans"/>
                <a:sym typeface="Fira Sans"/>
              </a:rPr>
              <a:t>I am Ziad hossam</a:t>
            </a:r>
            <a:endParaRPr sz="36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Light"/>
                <a:ea typeface="Fira Sans Light"/>
                <a:cs typeface="Fira Sans Light"/>
                <a:sym typeface="Fira Sans Light"/>
              </a:rPr>
              <a:t>I am here because I love to make presentations</a:t>
            </a:r>
            <a:endParaRPr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Light"/>
                <a:ea typeface="Fira Sans Light"/>
                <a:cs typeface="Fira Sans Light"/>
                <a:sym typeface="Fira Sans Light"/>
              </a:rPr>
              <a:t>About technology.</a:t>
            </a:r>
            <a:endParaRPr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Bold"/>
                <a:ea typeface="Fira Sans ExtraBold"/>
                <a:cs typeface="Fira Sans ExtraBold"/>
                <a:sym typeface="Fira Sans ExtraBold"/>
              </a:rPr>
              <a:t>Binary system</a:t>
            </a:r>
            <a:endParaRPr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75" name="Google Shape;75;p15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Light"/>
                <a:ea typeface="Fira Sans Light"/>
                <a:cs typeface="Fira Sans Light"/>
                <a:sym typeface="Fira Sans Light"/>
              </a:rPr>
              <a:t>Let’s start with the first set of slides</a:t>
            </a:r>
            <a:endParaRPr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7930800" y="7620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1</a:t>
            </a:r>
            <a:endParaRPr sz="9600">
              <a:solidFill>
                <a:schemeClr val="dk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1757200" y="2466600"/>
            <a:ext cx="56298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There are 10 kinds of </a:t>
            </a:r>
            <a:r>
              <a:rPr lang="en">
                <a:latin typeface="Fira Sans"/>
                <a:ea typeface="Fira Sans"/>
                <a:cs typeface="Fira Sans"/>
                <a:sym typeface="Fira Sans"/>
              </a:rPr>
              <a:t>people in the world: those who understand binary numerals, and those who don’t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922000" y="3583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Bold"/>
                <a:ea typeface="Fira Sans ExtraBold"/>
                <a:cs typeface="Fira Sans ExtraBold"/>
                <a:sym typeface="Fira Sans ExtraBold"/>
              </a:rPr>
              <a:t>The </a:t>
            </a:r>
            <a:r>
              <a:rPr lang="en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Binary</a:t>
            </a:r>
            <a:r>
              <a:rPr lang="en">
                <a:solidFill>
                  <a:schemeClr val="accent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 </a:t>
            </a:r>
            <a:r>
              <a:rPr lang="en">
                <a:latin typeface="Fira Sans ExtraBold"/>
                <a:ea typeface="Fira Sans ExtraBold"/>
                <a:cs typeface="Fira Sans ExtraBold"/>
                <a:sym typeface="Fira Sans ExtraBold"/>
              </a:rPr>
              <a:t>system</a:t>
            </a:r>
            <a:endParaRPr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922000" y="1428750"/>
            <a:ext cx="7268400" cy="319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FAQ:</a:t>
            </a:r>
            <a:endParaRPr sz="2200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1-What is the</a:t>
            </a:r>
            <a:r>
              <a:rPr b="1" lang="en" sz="2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b="1" lang="en" sz="2200">
                <a:solidFill>
                  <a:srgbClr val="FFAA4C"/>
                </a:solidFill>
                <a:latin typeface="Fira Sans"/>
                <a:ea typeface="Fira Sans"/>
                <a:cs typeface="Fira Sans"/>
                <a:sym typeface="Fira Sans"/>
              </a:rPr>
              <a:t>binary</a:t>
            </a:r>
            <a:r>
              <a:rPr lang="en" sz="2200">
                <a:solidFill>
                  <a:srgbClr val="FFAA4C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</a:t>
            </a: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system ?</a:t>
            </a:r>
            <a:endParaRPr sz="2200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A:</a:t>
            </a:r>
            <a:r>
              <a:rPr b="1" lang="en" sz="2200">
                <a:solidFill>
                  <a:srgbClr val="FFAA4C"/>
                </a:solidFill>
                <a:latin typeface="Fira Sans"/>
                <a:ea typeface="Fira Sans"/>
                <a:cs typeface="Fira Sans"/>
                <a:sym typeface="Fira Sans"/>
              </a:rPr>
              <a:t>binary </a:t>
            </a: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system, positional numeral system employing 2 as the base and so requiring only two different symbols for its digits, 0 and 1, instead of the usual 10 different symbols needed in the decimal system.</a:t>
            </a:r>
            <a:endParaRPr sz="2200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2-How does in works</a:t>
            </a:r>
            <a:endParaRPr sz="2200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A:let’s find out</a:t>
            </a:r>
            <a:endParaRPr sz="2200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0" name="Google Shape;90;p17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91" name="Google Shape;91;p17"/>
            <p:cNvSpPr/>
            <p:nvPr/>
          </p:nvSpPr>
          <p:spPr>
            <a:xfrm>
              <a:off x="6807900" y="26712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7"/>
            <p:cNvSpPr/>
            <p:nvPr/>
          </p:nvSpPr>
          <p:spPr>
            <a:xfrm>
              <a:off x="6807900" y="26364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>
              <a:off x="6807900" y="2706075"/>
              <a:ext cx="102600" cy="29925"/>
            </a:xfrm>
            <a:custGeom>
              <a:rect b="b" l="l" r="r" t="t"/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>
              <a:off x="6811575" y="2463675"/>
              <a:ext cx="95275" cy="160600"/>
            </a:xfrm>
            <a:custGeom>
              <a:rect b="b" l="l" r="r" t="t"/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6730350" y="2315900"/>
              <a:ext cx="257700" cy="308375"/>
            </a:xfrm>
            <a:custGeom>
              <a:rect b="b" l="l" r="r" t="t"/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idx="4294967295" type="ctrTitle"/>
          </p:nvPr>
        </p:nvSpPr>
        <p:spPr>
          <a:xfrm>
            <a:off x="685800" y="2269150"/>
            <a:ext cx="4977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Break Concept</a:t>
            </a:r>
            <a:endParaRPr sz="7200">
              <a:solidFill>
                <a:srgbClr val="FFAA4C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01" name="Google Shape;101;p18"/>
          <p:cNvSpPr txBox="1"/>
          <p:nvPr>
            <p:ph idx="4294967295" type="subTitle"/>
          </p:nvPr>
        </p:nvSpPr>
        <p:spPr>
          <a:xfrm>
            <a:off x="685800" y="3411550"/>
            <a:ext cx="49776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Fira Sans"/>
                <a:ea typeface="Fira Sans"/>
                <a:cs typeface="Fira Sans"/>
                <a:sym typeface="Fira Sans"/>
              </a:rPr>
              <a:t>Did you know that this symbol contain the 0 and 1 in binary that present on and off 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2" name="Google Shape;102;p18"/>
          <p:cNvSpPr/>
          <p:nvPr/>
        </p:nvSpPr>
        <p:spPr>
          <a:xfrm rot="2926063">
            <a:off x="626537" y="969470"/>
            <a:ext cx="224479" cy="21434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AA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/>
          <p:nvPr/>
        </p:nvSpPr>
        <p:spPr>
          <a:xfrm rot="-1609158">
            <a:off x="3554041" y="2113527"/>
            <a:ext cx="202232" cy="193098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AA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b="-15274" l="-15274" r="-15274" t="-15274"/>
          <a:stretch/>
        </p:blipFill>
        <p:spPr>
          <a:xfrm>
            <a:off x="7897025" y="207551"/>
            <a:ext cx="1159800" cy="115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922000" y="891775"/>
            <a:ext cx="6866100" cy="12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Fira Sans ExtraBold"/>
                <a:ea typeface="Fira Sans ExtraBold"/>
                <a:cs typeface="Fira Sans ExtraBold"/>
                <a:sym typeface="Fira Sans ExtraBold"/>
              </a:rPr>
              <a:t> The </a:t>
            </a:r>
            <a:r>
              <a:rPr lang="en" sz="48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Binary</a:t>
            </a:r>
            <a:r>
              <a:rPr lang="en" sz="4800">
                <a:latin typeface="Fira Sans ExtraBold"/>
                <a:ea typeface="Fira Sans ExtraBold"/>
                <a:cs typeface="Fira Sans ExtraBold"/>
                <a:sym typeface="Fira Sans ExtraBold"/>
              </a:rPr>
              <a:t> numbers</a:t>
            </a:r>
            <a:endParaRPr sz="4800"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11" name="Google Shape;111;p1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AA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AA4C"/>
              </a:solidFill>
            </a:endParaRPr>
          </a:p>
        </p:txBody>
      </p:sp>
      <p:graphicFrame>
        <p:nvGraphicFramePr>
          <p:cNvPr id="113" name="Google Shape;113;p19"/>
          <p:cNvGraphicFramePr/>
          <p:nvPr/>
        </p:nvGraphicFramePr>
        <p:xfrm>
          <a:off x="611450" y="1956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{1C877EEC-B3A0-4229-9CA9-840DE34814BC}</a:tableStyleId>
              </a:tblPr>
              <a:tblGrid>
                <a:gridCol w="778925"/>
                <a:gridCol w="793575"/>
                <a:gridCol w="793575"/>
                <a:gridCol w="793575"/>
                <a:gridCol w="793575"/>
                <a:gridCol w="793575"/>
                <a:gridCol w="793575"/>
                <a:gridCol w="793575"/>
                <a:gridCol w="793575"/>
                <a:gridCol w="793575"/>
              </a:tblGrid>
              <a:tr h="60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Slot Num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1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2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3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4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5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6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7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8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9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Value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16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32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64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128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2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Binary Num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14" name="Google Shape;114;p19"/>
          <p:cNvSpPr txBox="1"/>
          <p:nvPr/>
        </p:nvSpPr>
        <p:spPr>
          <a:xfrm>
            <a:off x="698850" y="3969450"/>
            <a:ext cx="5453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Fira Sans Black"/>
                <a:ea typeface="Fira Sans Black"/>
                <a:cs typeface="Fira Sans Black"/>
                <a:sym typeface="Fira Sans Black"/>
              </a:rPr>
              <a:t>Zero means off 1 means on</a:t>
            </a:r>
            <a:endParaRPr sz="190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922000" y="891775"/>
            <a:ext cx="387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A picture is worth a </a:t>
            </a:r>
            <a:r>
              <a:rPr lang="en" sz="36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thousand </a:t>
            </a: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words</a:t>
            </a:r>
            <a:endParaRPr sz="3600"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922000" y="2769575"/>
            <a:ext cx="38712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300">
                <a:latin typeface="Fira Sans Light"/>
                <a:ea typeface="Fira Sans Light"/>
                <a:cs typeface="Fira Sans Light"/>
                <a:sym typeface="Fira Sans Light"/>
              </a:rPr>
              <a:t>I think you started to feel the magic of this machine</a:t>
            </a:r>
            <a:endParaRPr sz="2300"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 rotWithShape="1">
          <a:blip r:embed="rId3">
            <a:alphaModFix/>
          </a:blip>
          <a:srcRect b="5507" l="9583" r="31115" t="5516"/>
          <a:stretch/>
        </p:blipFill>
        <p:spPr>
          <a:xfrm>
            <a:off x="4924850" y="782900"/>
            <a:ext cx="3621300" cy="362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3" name="Google Shape;123;p20"/>
          <p:cNvGrpSpPr/>
          <p:nvPr/>
        </p:nvGrpSpPr>
        <p:grpSpPr>
          <a:xfrm>
            <a:off x="8120067" y="370812"/>
            <a:ext cx="729938" cy="641867"/>
            <a:chOff x="1928175" y="312600"/>
            <a:chExt cx="425000" cy="373700"/>
          </a:xfrm>
        </p:grpSpPr>
        <p:sp>
          <p:nvSpPr>
            <p:cNvPr id="124" name="Google Shape;124;p20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>
            <p:ph idx="4294967295" type="title"/>
          </p:nvPr>
        </p:nvSpPr>
        <p:spPr>
          <a:xfrm>
            <a:off x="657225" y="3080450"/>
            <a:ext cx="4754100" cy="13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Want to understand more?</a:t>
            </a:r>
            <a:endParaRPr sz="2900">
              <a:solidFill>
                <a:srgbClr val="FFFFFF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Use your brain </a:t>
            </a:r>
            <a:r>
              <a:rPr lang="en" sz="2900">
                <a:solidFill>
                  <a:srgbClr val="FFFFFF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with me.</a:t>
            </a:r>
            <a:endParaRPr sz="2900">
              <a:solidFill>
                <a:srgbClr val="FFFFFF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132" name="Google Shape;132;p2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3" name="Google Shape;133;p21"/>
          <p:cNvGrpSpPr/>
          <p:nvPr/>
        </p:nvGrpSpPr>
        <p:grpSpPr>
          <a:xfrm>
            <a:off x="8055170" y="359331"/>
            <a:ext cx="796189" cy="662797"/>
            <a:chOff x="1244325" y="314425"/>
            <a:chExt cx="444525" cy="370050"/>
          </a:xfrm>
        </p:grpSpPr>
        <p:sp>
          <p:nvSpPr>
            <p:cNvPr id="134" name="Google Shape;134;p21"/>
            <p:cNvSpPr/>
            <p:nvPr/>
          </p:nvSpPr>
          <p:spPr>
            <a:xfrm>
              <a:off x="1388425" y="463425"/>
              <a:ext cx="143525" cy="143500"/>
            </a:xfrm>
            <a:custGeom>
              <a:rect b="b" l="l" r="r" t="t"/>
              <a:pathLst>
                <a:path extrusionOk="0" h="5740" w="5741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1244325" y="314425"/>
              <a:ext cx="444525" cy="370050"/>
            </a:xfrm>
            <a:custGeom>
              <a:rect b="b" l="l" r="r" t="t"/>
              <a:pathLst>
                <a:path extrusionOk="0" h="14802" w="17781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livia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ECE9E6"/>
      </a:lt2>
      <a:accent1>
        <a:srgbClr val="FFB600"/>
      </a:accent1>
      <a:accent2>
        <a:srgbClr val="FF8400"/>
      </a:accent2>
      <a:accent3>
        <a:srgbClr val="FA5E5E"/>
      </a:accent3>
      <a:accent4>
        <a:srgbClr val="E42A87"/>
      </a:accent4>
      <a:accent5>
        <a:srgbClr val="B143C7"/>
      </a:accent5>
      <a:accent6>
        <a:srgbClr val="7241B4"/>
      </a:accent6>
      <a:hlink>
        <a:srgbClr val="43434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